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488" r:id="rId2"/>
    <p:sldId id="1591" r:id="rId3"/>
    <p:sldId id="1579" r:id="rId4"/>
    <p:sldId id="1523" r:id="rId5"/>
    <p:sldId id="1576" r:id="rId6"/>
    <p:sldId id="1525" r:id="rId7"/>
    <p:sldId id="1580" r:id="rId8"/>
    <p:sldId id="1532" r:id="rId9"/>
    <p:sldId id="1538" r:id="rId10"/>
    <p:sldId id="1533" r:id="rId11"/>
    <p:sldId id="1537" r:id="rId12"/>
    <p:sldId id="1540" r:id="rId13"/>
    <p:sldId id="1535" r:id="rId14"/>
    <p:sldId id="1544" r:id="rId15"/>
    <p:sldId id="1571" r:id="rId16"/>
    <p:sldId id="1590" r:id="rId17"/>
    <p:sldId id="1581" r:id="rId18"/>
    <p:sldId id="1575" r:id="rId19"/>
    <p:sldId id="1461" r:id="rId20"/>
    <p:sldId id="1543" r:id="rId21"/>
    <p:sldId id="1545" r:id="rId22"/>
    <p:sldId id="1547" r:id="rId23"/>
    <p:sldId id="1570" r:id="rId24"/>
    <p:sldId id="1548" r:id="rId25"/>
    <p:sldId id="1549" r:id="rId26"/>
    <p:sldId id="1582" r:id="rId27"/>
    <p:sldId id="1583" r:id="rId28"/>
    <p:sldId id="1584" r:id="rId29"/>
    <p:sldId id="1586" r:id="rId30"/>
    <p:sldId id="1550" r:id="rId31"/>
    <p:sldId id="1585" r:id="rId32"/>
    <p:sldId id="1551" r:id="rId33"/>
    <p:sldId id="1552" r:id="rId34"/>
    <p:sldId id="1555" r:id="rId35"/>
    <p:sldId id="1556" r:id="rId36"/>
    <p:sldId id="1541" r:id="rId37"/>
    <p:sldId id="1588" r:id="rId38"/>
    <p:sldId id="1589" r:id="rId39"/>
    <p:sldId id="1557" r:id="rId40"/>
    <p:sldId id="1558" r:id="rId41"/>
    <p:sldId id="1484" r:id="rId42"/>
    <p:sldId id="1485" r:id="rId43"/>
    <p:sldId id="1559" r:id="rId44"/>
    <p:sldId id="1592" r:id="rId45"/>
    <p:sldId id="1487" r:id="rId46"/>
    <p:sldId id="1560" r:id="rId47"/>
    <p:sldId id="1587" r:id="rId48"/>
    <p:sldId id="1561" r:id="rId49"/>
    <p:sldId id="1563" r:id="rId50"/>
    <p:sldId id="1564" r:id="rId51"/>
    <p:sldId id="1562" r:id="rId52"/>
    <p:sldId id="1578" r:id="rId53"/>
    <p:sldId id="1593" r:id="rId54"/>
    <p:sldId id="1594" r:id="rId55"/>
    <p:sldId id="1577" r:id="rId56"/>
    <p:sldId id="1567" r:id="rId57"/>
    <p:sldId id="1568" r:id="rId58"/>
    <p:sldId id="1596" r:id="rId59"/>
    <p:sldId id="1595" r:id="rId60"/>
    <p:sldId id="1573" r:id="rId61"/>
    <p:sldId id="1278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79" autoAdjust="0"/>
    <p:restoredTop sz="75202" autoAdjust="0"/>
  </p:normalViewPr>
  <p:slideViewPr>
    <p:cSldViewPr>
      <p:cViewPr varScale="1">
        <p:scale>
          <a:sx n="85" d="100"/>
          <a:sy n="85" d="100"/>
        </p:scale>
        <p:origin x="184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3: From MapReduce to Spark (2/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19, 2017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233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a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b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c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b.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c.saveAsTextFile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838980"/>
            <a:ext cx="1219200" cy="2231885"/>
            <a:chOff x="228600" y="1838980"/>
            <a:chExt cx="1219200" cy="2231885"/>
          </a:xfrm>
        </p:grpSpPr>
        <p:sp>
          <p:nvSpPr>
            <p:cNvPr id="7" name="TextBox 6"/>
            <p:cNvSpPr txBox="1"/>
            <p:nvPr/>
          </p:nvSpPr>
          <p:spPr>
            <a:xfrm>
              <a:off x="228600" y="183898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RDDs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1" name="Elbow Connector 20"/>
            <p:cNvCxnSpPr>
              <a:stCxn id="7" idx="2"/>
            </p:cNvCxnSpPr>
            <p:nvPr/>
          </p:nvCxnSpPr>
          <p:spPr bwMode="auto">
            <a:xfrm rot="16200000" flipH="1">
              <a:off x="753190" y="2385655"/>
              <a:ext cx="7034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7" idx="2"/>
            </p:cNvCxnSpPr>
            <p:nvPr/>
          </p:nvCxnSpPr>
          <p:spPr bwMode="auto">
            <a:xfrm rot="16200000" flipH="1">
              <a:off x="480656" y="2658189"/>
              <a:ext cx="1248489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7" idx="2"/>
            </p:cNvCxnSpPr>
            <p:nvPr/>
          </p:nvCxnSpPr>
          <p:spPr bwMode="auto">
            <a:xfrm rot="16200000" flipH="1">
              <a:off x="350223" y="2788622"/>
              <a:ext cx="1509355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7" idx="2"/>
            </p:cNvCxnSpPr>
            <p:nvPr/>
          </p:nvCxnSpPr>
          <p:spPr bwMode="auto">
            <a:xfrm rot="16200000" flipH="1">
              <a:off x="219790" y="2919055"/>
              <a:ext cx="17702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019800" y="3537466"/>
            <a:ext cx="2514600" cy="2410599"/>
            <a:chOff x="6019800" y="3537466"/>
            <a:chExt cx="2514600" cy="2410599"/>
          </a:xfrm>
        </p:grpSpPr>
        <p:sp>
          <p:nvSpPr>
            <p:cNvPr id="37" name="TextBox 36"/>
            <p:cNvSpPr txBox="1"/>
            <p:nvPr/>
          </p:nvSpPr>
          <p:spPr>
            <a:xfrm>
              <a:off x="6019800" y="54864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Transformations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1" name="Elbow Connector 40"/>
            <p:cNvCxnSpPr>
              <a:stCxn id="37" idx="3"/>
            </p:cNvCxnSpPr>
            <p:nvPr/>
          </p:nvCxnSpPr>
          <p:spPr bwMode="auto">
            <a:xfrm flipH="1" flipV="1">
              <a:off x="8229600" y="3537466"/>
              <a:ext cx="304800" cy="2179767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7" idx="3"/>
            </p:cNvCxnSpPr>
            <p:nvPr/>
          </p:nvCxnSpPr>
          <p:spPr bwMode="auto">
            <a:xfrm flipH="1" flipV="1">
              <a:off x="8229600" y="3810000"/>
              <a:ext cx="304800" cy="1907233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7" idx="3"/>
            </p:cNvCxnSpPr>
            <p:nvPr/>
          </p:nvCxnSpPr>
          <p:spPr bwMode="auto">
            <a:xfrm flipH="1" flipV="1">
              <a:off x="8229600" y="4082534"/>
              <a:ext cx="304800" cy="1634699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447800" y="4800600"/>
            <a:ext cx="1066800" cy="1299865"/>
            <a:chOff x="1447800" y="4800600"/>
            <a:chExt cx="1066800" cy="1299865"/>
          </a:xfrm>
        </p:grpSpPr>
        <p:sp>
          <p:nvSpPr>
            <p:cNvPr id="50" name="TextBox 49"/>
            <p:cNvSpPr txBox="1"/>
            <p:nvPr/>
          </p:nvSpPr>
          <p:spPr>
            <a:xfrm>
              <a:off x="1447800" y="56388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Action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2133600" y="4800600"/>
              <a:ext cx="304800" cy="9144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438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Lineage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24200" y="2586335"/>
            <a:ext cx="5867400" cy="1066800"/>
            <a:chOff x="3124200" y="2586335"/>
            <a:chExt cx="5867400" cy="1066800"/>
          </a:xfrm>
        </p:grpSpPr>
        <p:sp>
          <p:nvSpPr>
            <p:cNvPr id="5" name="Rectangle 4"/>
            <p:cNvSpPr/>
            <p:nvPr/>
          </p:nvSpPr>
          <p:spPr bwMode="auto">
            <a:xfrm>
              <a:off x="3124200" y="30435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a: RDD[String]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5" idx="0"/>
            </p:cNvCxnSpPr>
            <p:nvPr/>
          </p:nvCxnSpPr>
          <p:spPr bwMode="auto">
            <a:xfrm>
              <a:off x="4572000" y="25863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648200" y="26625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flatMap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(line =&gt; 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line.split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(" "))</a:t>
              </a:r>
              <a:endParaRPr lang="en-US" sz="18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24200" y="3653135"/>
            <a:ext cx="5867400" cy="1066800"/>
            <a:chOff x="3124200" y="3653135"/>
            <a:chExt cx="5867400" cy="1066800"/>
          </a:xfrm>
        </p:grpSpPr>
        <p:sp>
          <p:nvSpPr>
            <p:cNvPr id="6" name="Rectangle 5"/>
            <p:cNvSpPr/>
            <p:nvPr/>
          </p:nvSpPr>
          <p:spPr bwMode="auto">
            <a:xfrm>
              <a:off x="3124200" y="41103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b: RDD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37293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nl-NL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map(word =&gt; (word, 1))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572000" y="36531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24200" y="4719935"/>
            <a:ext cx="5867400" cy="1066800"/>
            <a:chOff x="3124200" y="4719935"/>
            <a:chExt cx="5867400" cy="1066800"/>
          </a:xfrm>
        </p:grpSpPr>
        <p:sp>
          <p:nvSpPr>
            <p:cNvPr id="7" name="Rectangle 6"/>
            <p:cNvSpPr/>
            <p:nvPr/>
          </p:nvSpPr>
          <p:spPr bwMode="auto">
            <a:xfrm>
              <a:off x="3124200" y="51771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c: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0" y="47961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reduceByKey</a:t>
              </a:r>
              <a:r>
                <a:rPr lang="en-US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((x, y) =&gt; x + y)</a:t>
              </a:r>
              <a:endParaRPr lang="en-US" sz="14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572000" y="47199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21187733">
            <a:off x="5599799" y="5691801"/>
            <a:ext cx="348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Remember,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transformations are lazy!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090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9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Optimizations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4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954561">
            <a:off x="1093816" y="363891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Want MM?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819400" y="2667000"/>
            <a:ext cx="3505200" cy="2209800"/>
          </a:xfrm>
          <a:prstGeom prst="roundRect">
            <a:avLst>
              <a:gd name="adj" fmla="val 11459"/>
            </a:avLst>
          </a:prstGeom>
          <a:noFill/>
          <a:ln>
            <a:solidFill>
              <a:schemeClr val="tx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25980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don’t need to be materialized!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Lazy evaluation creates optimization opportunities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1843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Caching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can be materialized in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(and on disk)!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4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0954561">
            <a:off x="2335184" y="29098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Cache it!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 rot="517051">
            <a:off x="6192819" y="3154584"/>
            <a:ext cx="2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Fault tolerance?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0200" y="24689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7400" y="62484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works even if the RDDs are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partially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cached!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35343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Architecture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cluster-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854200"/>
            <a:ext cx="7569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3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Compare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1531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405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YARN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502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YARN = Yet-Another-Resource-Negotiator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83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Provides API to develop any generic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distributed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scheduling and resource request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MapReduce (MR2) is one such application in YARN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Hadoop’s (original) limitations: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only run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want to run other distributed frameworks?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581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arn_archite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371600"/>
            <a:ext cx="7899400" cy="4889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YARN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382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Programs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2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31242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context: tells the framework where to find the cluster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3400" y="427440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Use the Spark context to create RDDs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Python, 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2395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0200" y="5257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What’s happening to the functions?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2" name="Straight Arrow Connector 51"/>
          <p:cNvCxnSpPr>
            <a:stCxn id="29" idx="2"/>
            <a:endCxn id="50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9" idx="2"/>
            <a:endCxn id="49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2"/>
            <a:endCxn id="51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2"/>
            <a:endCxn id="53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485298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267200" y="4876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Note: you can run code “locally”, integrate cluster-computed values!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7200" y="571946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Beware of the collect 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96634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Transformations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83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4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86" name="Straight Arrow Connector 85"/>
            <p:cNvCxnSpPr>
              <a:stCxn id="84" idx="2"/>
              <a:endCxn id="9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92" idx="2"/>
              <a:endCxn id="8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90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1" name="Straight Arrow Connector 90"/>
            <p:cNvCxnSpPr>
              <a:stCxn id="104" idx="2"/>
              <a:endCxn id="9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3" name="Straight Arrow Connector 92"/>
            <p:cNvCxnSpPr>
              <a:stCxn id="93" idx="2"/>
              <a:endCxn id="11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9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7" name="Straight Arrow Connector 96"/>
            <p:cNvCxnSpPr>
              <a:stCxn id="106" idx="2"/>
              <a:endCxn id="9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9" name="Straight Arrow Connector 98"/>
            <p:cNvCxnSpPr>
              <a:stCxn id="94" idx="2"/>
              <a:endCxn id="11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10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3" name="Straight Arrow Connector 102"/>
            <p:cNvCxnSpPr>
              <a:stCxn id="108" idx="2"/>
              <a:endCxn id="9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5" name="Straight Arrow Connector 104"/>
            <p:cNvCxnSpPr>
              <a:stCxn id="95" idx="2"/>
              <a:endCxn id="11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10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10" name="Straight Arrow Connector 109"/>
            <p:cNvCxnSpPr>
              <a:stCxn id="117" idx="2"/>
              <a:endCxn id="11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19" idx="2"/>
              <a:endCxn id="11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1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16" name="Straight Arrow Connector 115"/>
            <p:cNvCxnSpPr>
              <a:stCxn id="124" idx="2"/>
              <a:endCxn id="12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3" idx="2"/>
              <a:endCxn id="12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11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22" name="Straight Arrow Connector 121"/>
            <p:cNvCxnSpPr>
              <a:stCxn id="129" idx="2"/>
              <a:endCxn id="13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30" idx="2"/>
              <a:endCxn id="13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12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7" name="Rectangle 12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28" name="Straight Arrow Connector 127"/>
            <p:cNvCxnSpPr>
              <a:stCxn id="137" idx="2"/>
              <a:endCxn id="13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5" idx="2"/>
              <a:endCxn id="13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132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33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134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35" name="Straight Arrow Connector 134"/>
            <p:cNvCxnSpPr/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Elbow Connector 136"/>
            <p:cNvCxnSpPr/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139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40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142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43" name="Straight Arrow Connector 142"/>
            <p:cNvCxnSpPr/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Elbow Connector 143"/>
            <p:cNvCxnSpPr/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Elbow Connector 144"/>
            <p:cNvCxnSpPr/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97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2514600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2514600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1676400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1676400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838700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5105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“mapper”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1029494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350822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Starting Points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622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k-phys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6774180" cy="435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Physical Operators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784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Wait, where have we seen this before?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7278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305800" cy="4495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visits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chemeClr val="accent2"/>
                </a:solidFill>
                <a:latin typeface="Andale Mono"/>
                <a:cs typeface="Andale Mono"/>
              </a:rPr>
              <a:t>‘/data/visits’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(user,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time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 smtClean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visits </a:t>
            </a:r>
            <a:r>
              <a:rPr lang="en-US" sz="1800" b="0" kern="0" dirty="0" smtClean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</a:t>
            </a:r>
            <a:r>
              <a:rPr lang="en-US" sz="1800" b="0" kern="0" dirty="0" smtClean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count(visits);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‘/data/</a:t>
            </a:r>
            <a:r>
              <a:rPr lang="en-US" sz="1800" b="0" kern="0" dirty="0" err="1">
                <a:solidFill>
                  <a:srgbClr val="C0504D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category,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pRank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join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category;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top(visitCounts,10);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endParaRPr lang="en-US" sz="1800" b="0" kern="0" dirty="0">
              <a:latin typeface="Andale Mono"/>
              <a:cs typeface="Andale Mono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store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into ‘/data/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’;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Example Script</a:t>
            </a:r>
          </a:p>
        </p:txBody>
      </p:sp>
    </p:spTree>
    <p:extLst>
      <p:ext uri="{BB962C8B-B14F-4D97-AF65-F5344CB8AC3E}">
        <p14:creationId xmlns:p14="http://schemas.microsoft.com/office/powerpoint/2010/main" val="919318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Straight Arrow Connector 40"/>
          <p:cNvCxnSpPr>
            <a:cxnSpLocks noChangeShapeType="1"/>
            <a:stCxn id="35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</a:t>
            </a:r>
            <a:r>
              <a:rPr lang="en-US" sz="1800" b="0" dirty="0" smtClean="0">
                <a:solidFill>
                  <a:srgbClr val="FFFFFF"/>
                </a:solidFill>
                <a:latin typeface="Gill Sans"/>
                <a:cs typeface="Gill Sans"/>
              </a:rPr>
              <a:t>isits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</a:t>
            </a: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oad </a:t>
            </a:r>
            <a:r>
              <a:rPr lang="en-US" sz="18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42" name="Straight Arrow Connector 41"/>
          <p:cNvCxnSpPr>
            <a:cxnSpLocks noChangeShapeType="1"/>
            <a:stCxn id="36" idx="2"/>
            <a:endCxn id="37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  <a:stCxn id="37" idx="2"/>
            <a:endCxn id="38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8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 Query Plan</a:t>
            </a:r>
          </a:p>
        </p:txBody>
      </p:sp>
    </p:spTree>
    <p:extLst>
      <p:ext uri="{BB962C8B-B14F-4D97-AF65-F5344CB8AC3E}">
        <p14:creationId xmlns:p14="http://schemas.microsoft.com/office/powerpoint/2010/main" val="1989530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  <a:stCxn id="37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</a:t>
            </a:r>
            <a:r>
              <a:rPr lang="en-US" sz="1800" b="0" dirty="0" smtClean="0">
                <a:solidFill>
                  <a:srgbClr val="FFFFFF"/>
                </a:solidFill>
                <a:latin typeface="Gill Sans"/>
                <a:cs typeface="Gill Sans"/>
              </a:rPr>
              <a:t>isits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</a:t>
            </a: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oad </a:t>
            </a:r>
            <a:r>
              <a:rPr lang="en-US" sz="18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9" name="Rounded Rectangle 38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41" name="Straight Arrow Connector 40"/>
          <p:cNvCxnSpPr>
            <a:cxnSpLocks noChangeShapeType="1"/>
            <a:stCxn id="38" idx="2"/>
            <a:endCxn id="39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2" name="Straight Arrow Connector 41"/>
          <p:cNvCxnSpPr>
            <a:cxnSpLocks noChangeShapeType="1"/>
            <a:stCxn id="39" idx="2"/>
            <a:endCxn id="40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33400" y="1524000"/>
            <a:ext cx="3200400" cy="990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081506" y="1535668"/>
            <a:ext cx="652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20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1371600" y="2628900"/>
            <a:ext cx="3657600" cy="1257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106862" y="2602468"/>
            <a:ext cx="1150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5332413" y="2743200"/>
            <a:ext cx="2897187" cy="15049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572375" y="2743200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000500" y="4419600"/>
            <a:ext cx="2819400" cy="265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858000" y="4402693"/>
            <a:ext cx="132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000500" y="4840288"/>
            <a:ext cx="2819400" cy="265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886575" y="4802743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24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962400" y="5230813"/>
            <a:ext cx="2819400" cy="116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934200" y="5181600"/>
            <a:ext cx="1174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5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MapReduce Execution</a:t>
            </a:r>
          </a:p>
        </p:txBody>
      </p:sp>
    </p:spTree>
    <p:extLst>
      <p:ext uri="{BB962C8B-B14F-4D97-AF65-F5344CB8AC3E}">
        <p14:creationId xmlns:p14="http://schemas.microsoft.com/office/powerpoint/2010/main" val="1712662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err="1" smtClean="0">
                <a:solidFill>
                  <a:srgbClr val="FF0000"/>
                </a:solidFill>
                <a:latin typeface="Gill Sans"/>
                <a:cs typeface="Gill Sans"/>
              </a:rPr>
              <a:t>Kinda</a:t>
            </a: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 like a sequence of </a:t>
            </a:r>
            <a:r>
              <a:rPr lang="en-US" sz="2800" b="0" kern="0" dirty="0" err="1" smtClean="0">
                <a:solidFill>
                  <a:srgbClr val="FF0000"/>
                </a:solidFill>
                <a:latin typeface="Gill Sans"/>
                <a:cs typeface="Gill Sans"/>
              </a:rPr>
              <a:t>MapRedue</a:t>
            </a: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 jobs?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77814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6209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Can’t avoid this!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But, what’s the major difference?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4010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5507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Hash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hash_shuffle_no_consolid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183245" cy="387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1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happened to sorting?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72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Sort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sort_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8614410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2400" y="6019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are the combiners in Spark?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661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Reduce-like Operations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1371600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1371600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>
            <a:stCxn id="63" idx="2"/>
            <a:endCxn id="56" idx="0"/>
          </p:cNvCxnSpPr>
          <p:nvPr/>
        </p:nvCxnSpPr>
        <p:spPr bwMode="auto">
          <a:xfrm>
            <a:off x="30099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3" idx="2"/>
            <a:endCxn id="54" idx="0"/>
          </p:cNvCxnSpPr>
          <p:nvPr/>
        </p:nvCxnSpPr>
        <p:spPr bwMode="auto">
          <a:xfrm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2" idx="2"/>
            <a:endCxn id="56" idx="0"/>
          </p:cNvCxnSpPr>
          <p:nvPr/>
        </p:nvCxnSpPr>
        <p:spPr bwMode="auto">
          <a:xfrm flipH="1"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2" idx="2"/>
            <a:endCxn id="54" idx="0"/>
          </p:cNvCxnSpPr>
          <p:nvPr/>
        </p:nvCxnSpPr>
        <p:spPr bwMode="auto">
          <a:xfrm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2"/>
            <a:endCxn id="55" idx="0"/>
          </p:cNvCxnSpPr>
          <p:nvPr/>
        </p:nvCxnSpPr>
        <p:spPr bwMode="auto">
          <a:xfrm flipH="1"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5626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7338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4384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57" name="Straight Arrow Connector 56"/>
          <p:cNvCxnSpPr>
            <a:stCxn id="63" idx="2"/>
            <a:endCxn id="55" idx="0"/>
          </p:cNvCxnSpPr>
          <p:nvPr/>
        </p:nvCxnSpPr>
        <p:spPr bwMode="auto">
          <a:xfrm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2" idx="2"/>
            <a:endCxn id="55" idx="0"/>
          </p:cNvCxnSpPr>
          <p:nvPr/>
        </p:nvCxnSpPr>
        <p:spPr bwMode="auto">
          <a:xfrm>
            <a:off x="43053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1" idx="2"/>
            <a:endCxn id="56" idx="0"/>
          </p:cNvCxnSpPr>
          <p:nvPr/>
        </p:nvCxnSpPr>
        <p:spPr bwMode="auto">
          <a:xfrm flipH="1"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  <a:endCxn id="54" idx="0"/>
          </p:cNvCxnSpPr>
          <p:nvPr/>
        </p:nvCxnSpPr>
        <p:spPr bwMode="auto">
          <a:xfrm>
            <a:off x="61341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5626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7338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384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29200" y="4724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292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62200" y="38055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happened to combiners?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2101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Richer operators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79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 abstraction supports 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optimizations (pipelining, caching, etc.)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86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Python, R, bindings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3954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439"/>
            <a:ext cx="9144000" cy="6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7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#lose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Java serialization (w/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Kryo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optmizations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Scala: poor support for primitives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77051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Algorithm design, </a:t>
            </a:r>
            <a:r>
              <a:rPr lang="en-US" sz="3200" b="0" dirty="0" err="1" smtClean="0">
                <a:latin typeface="Gill Sans"/>
                <a:cs typeface="Gill Sans"/>
              </a:rPr>
              <a:t>redux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8576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10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(sorting)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7000" y="62484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follows… very basic category theory…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757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587752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533400" y="2654588"/>
            <a:ext cx="2438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54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54588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Associativity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52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533400" y="3416588"/>
            <a:ext cx="1524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2514600" y="3416588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5257800" y="3416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14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533400" y="4178588"/>
            <a:ext cx="4343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5257800" y="4178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put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parentheses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where 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Double Bracket 19"/>
          <p:cNvSpPr/>
          <p:nvPr/>
        </p:nvSpPr>
        <p:spPr bwMode="auto">
          <a:xfrm>
            <a:off x="2514600" y="4178588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Credit to Oscar Boykin for the idea behind these slides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0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1" y="2615624"/>
            <a:ext cx="792479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79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79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79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Commutativity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71418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6096000" y="4203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609600" y="3435206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7010400" y="343520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39624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2514600" y="4203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609600" y="4203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uble Bracket 16"/>
          <p:cNvSpPr/>
          <p:nvPr/>
        </p:nvSpPr>
        <p:spPr bwMode="auto">
          <a:xfrm>
            <a:off x="4267200" y="3435206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swap order of operands however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885493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Implications for distributed processing?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begin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end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interrupt each other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intermediate data arrive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 rot="21343207">
            <a:off x="6414945" y="59492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It’s okay!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5962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44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values)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22326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14400" y="1997095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,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0" y="242375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8400" y="2891135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3597295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4740295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Commutative </a:t>
            </a:r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0" y="4034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i="1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0" y="5177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Fancy Labels for Simple Concepts…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343207">
            <a:off x="5628669" y="5749994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 few examples?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343207">
            <a:off x="5651848" y="6056541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(hint, previous slide!)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499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Back to these…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2644914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2644914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151514">
            <a:off x="398234" y="38230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850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4" y="1312792"/>
            <a:ext cx="9144000" cy="803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3392"/>
            <a:ext cx="9144000" cy="280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95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v1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135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value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43078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v3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0833322">
            <a:off x="5931935" y="3205886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81800" y="4419600"/>
            <a:ext cx="2057400" cy="2231886"/>
            <a:chOff x="3238500" y="2465457"/>
            <a:chExt cx="2057400" cy="2231886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3" name="Straight Arrow Connector 12"/>
            <p:cNvCxnSpPr>
              <a:stCxn id="11" idx="2"/>
              <a:endCxn id="10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2"/>
              <a:endCxn id="12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04800" y="1272600"/>
            <a:ext cx="8686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85233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86100" y="26670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  <a: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f: (K1, V1)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⇒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List[(K2, V2)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0" y="1828800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List[(K1,V1)]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0" y="5208657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List[K2,V2])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86100" y="37338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b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g: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K2,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V2])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⇒ List[(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K3, V3)]</a:t>
            </a:r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6" idx="0"/>
          </p:cNvCxnSpPr>
          <p:nvPr/>
        </p:nvCxnSpPr>
        <p:spPr bwMode="auto">
          <a:xfrm>
            <a:off x="4572000" y="2182743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  <a:endCxn id="10" idx="0"/>
          </p:cNvCxnSpPr>
          <p:nvPr/>
        </p:nvCxnSpPr>
        <p:spPr bwMode="auto">
          <a:xfrm>
            <a:off x="4572000" y="4724400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0461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04800" y="1442621"/>
            <a:ext cx="86868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(u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 &lt;- neighbors(u))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map(v)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(u,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Co-occurrence Matrix: Stripes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69192">
            <a:off x="3519674" y="3527104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81800" y="4114800"/>
            <a:ext cx="2057400" cy="2231886"/>
            <a:chOff x="3238500" y="2465457"/>
            <a:chExt cx="2057400" cy="2231886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8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  <a:endCxn id="10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27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v2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4800" y="1272600"/>
            <a:ext cx="8686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67400" y="4245114"/>
            <a:ext cx="2971800" cy="2231886"/>
            <a:chOff x="5867400" y="2465457"/>
            <a:chExt cx="2971800" cy="2231886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" name="Straight Arrow Connector 9"/>
            <p:cNvCxnSpPr>
              <a:stCxn id="11" idx="2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569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receives appropriate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40851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But commutative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monoids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help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Because you can’t avoid this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12096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receives appropriate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26345">
            <a:off x="5027830" y="3608896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this?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521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Emit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(a, *) comes first (define sort order)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Hold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404723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sorting)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6294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Sequence your computations by sorting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When you can’t “</a:t>
            </a: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monoidify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”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1048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1989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16" name="Straight Arrow Connector 15"/>
            <p:cNvCxnSpPr>
              <a:stCxn id="4" idx="2"/>
              <a:endCxn id="1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2"/>
              <a:endCxn id="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5" name="Straight Arrow Connector 24"/>
            <p:cNvCxnSpPr>
              <a:stCxn id="24" idx="2"/>
              <a:endCxn id="1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1" name="Straight Arrow Connector 30"/>
            <p:cNvCxnSpPr>
              <a:stCxn id="13" idx="2"/>
              <a:endCxn id="3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7" name="Straight Arrow Connector 26"/>
            <p:cNvCxnSpPr>
              <a:stCxn id="26" idx="2"/>
              <a:endCxn id="1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14" idx="2"/>
              <a:endCxn id="3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9" name="Straight Arrow Connector 28"/>
            <p:cNvCxnSpPr>
              <a:stCxn id="28" idx="2"/>
              <a:endCxn id="1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5" name="Straight Arrow Connector 34"/>
            <p:cNvCxnSpPr>
              <a:stCxn id="15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0" name="Straight Arrow Connector 39"/>
            <p:cNvCxnSpPr>
              <a:stCxn id="37" idx="2"/>
              <a:endCxn id="3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3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46" name="Straight Arrow Connector 45"/>
            <p:cNvCxnSpPr>
              <a:stCxn id="44" idx="2"/>
              <a:endCxn id="4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52" name="Straight Arrow Connector 51"/>
            <p:cNvCxnSpPr>
              <a:stCxn id="49" idx="2"/>
              <a:endCxn id="5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  <a:endCxn id="5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62" name="Straight Arrow Connector 61"/>
            <p:cNvCxnSpPr>
              <a:stCxn id="57" idx="2"/>
              <a:endCxn id="5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2"/>
              <a:endCxn id="5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67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69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0" name="Straight Arrow Connector 69"/>
            <p:cNvCxnSpPr>
              <a:endCxn id="68" idx="0"/>
            </p:cNvCxnSpPr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7" idx="2"/>
            </p:cNvCxnSpPr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9" idx="2"/>
            </p:cNvCxnSpPr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75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7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8" name="Straight Arrow Connector 77"/>
            <p:cNvCxnSpPr>
              <a:stCxn id="76" idx="2"/>
              <a:endCxn id="75" idx="0"/>
            </p:cNvCxnSpPr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4" idx="2"/>
              <a:endCxn id="76" idx="0"/>
            </p:cNvCxnSpPr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7" idx="2"/>
              <a:endCxn id="76" idx="0"/>
            </p:cNvCxnSpPr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75495" y="5791200"/>
            <a:ext cx="153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And more!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2892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glans_regia_Echte_Walnussfruch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27504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associativity and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commutativity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via commutative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(if you can)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(Walnut)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39696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framework-based sorting to sequence computations (if you can’t)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ea typeface="+mj-ea"/>
                <a:cs typeface="Gill Sans"/>
              </a:rPr>
              <a:t>Algorithm design in a nutshell…</a:t>
            </a:r>
          </a:p>
        </p:txBody>
      </p:sp>
    </p:spTree>
    <p:extLst>
      <p:ext uri="{BB962C8B-B14F-4D97-AF65-F5344CB8AC3E}">
        <p14:creationId xmlns:p14="http://schemas.microsoft.com/office/powerpoint/2010/main" val="1331698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53200" y="3456057"/>
            <a:ext cx="2514600" cy="3325743"/>
            <a:chOff x="3962400" y="1932057"/>
            <a:chExt cx="2514600" cy="332574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115300" y="337141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??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672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What’s an RDD?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Resilient Distributed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Dataset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RDD)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24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partitioned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immutable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46290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Wait, so how do you actually do anything?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9530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Developers define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on RDDs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52386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8064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 Lifecycle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30195" y="3200400"/>
            <a:ext cx="1981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Circular Arrow 3"/>
          <p:cNvSpPr/>
          <p:nvPr/>
        </p:nvSpPr>
        <p:spPr bwMode="auto">
          <a:xfrm rot="20076741">
            <a:off x="1495902" y="2399061"/>
            <a:ext cx="2124837" cy="21248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316658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939995" y="3200400"/>
            <a:ext cx="12954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1981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400" y="37293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49530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 are lazy: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495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Actions trigger actual execution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63995" y="2895600"/>
            <a:ext cx="1537005" cy="1528465"/>
            <a:chOff x="6463995" y="2895600"/>
            <a:chExt cx="1537005" cy="1528465"/>
          </a:xfrm>
        </p:grpSpPr>
        <p:sp>
          <p:nvSpPr>
            <p:cNvPr id="5" name="Oval 4"/>
            <p:cNvSpPr/>
            <p:nvPr/>
          </p:nvSpPr>
          <p:spPr bwMode="auto">
            <a:xfrm>
              <a:off x="6463995" y="28956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616395" y="30480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768795" y="32004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21195" y="33528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9400" y="39624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values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182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55289</TotalTime>
  <Words>2942</Words>
  <Application>Microsoft Macintosh PowerPoint</Application>
  <PresentationFormat>On-screen Show (4:3)</PresentationFormat>
  <Paragraphs>615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Andale Mono</vt:lpstr>
      <vt:lpstr>Arial Black</vt:lpstr>
      <vt:lpstr>Gill Sans</vt:lpstr>
      <vt:lpstr>Wingdings</vt:lpstr>
      <vt:lpstr>Zapf Dingbats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11686</cp:revision>
  <dcterms:created xsi:type="dcterms:W3CDTF">2012-08-31T06:36:49Z</dcterms:created>
  <dcterms:modified xsi:type="dcterms:W3CDTF">2017-01-19T04:51:43Z</dcterms:modified>
  <cp:category/>
</cp:coreProperties>
</file>